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91" r:id="rId3"/>
    <p:sldId id="257" r:id="rId4"/>
    <p:sldId id="402" r:id="rId5"/>
    <p:sldId id="401" r:id="rId6"/>
    <p:sldId id="355" r:id="rId7"/>
    <p:sldId id="356" r:id="rId8"/>
    <p:sldId id="403" r:id="rId9"/>
    <p:sldId id="405" r:id="rId10"/>
    <p:sldId id="406" r:id="rId11"/>
    <p:sldId id="396" r:id="rId12"/>
    <p:sldId id="404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926" autoAdjust="0"/>
    <p:restoredTop sz="94660"/>
  </p:normalViewPr>
  <p:slideViewPr>
    <p:cSldViewPr>
      <p:cViewPr>
        <p:scale>
          <a:sx n="40" d="100"/>
          <a:sy n="40" d="100"/>
        </p:scale>
        <p:origin x="-1254" y="-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DC777B-7CF8-42CB-845A-0DE6A0319580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36EB84-374C-4E61-94AF-0DD1E897F39C}">
      <dgm:prSet phldrT="[Text]"/>
      <dgm:spPr/>
      <dgm:t>
        <a:bodyPr/>
        <a:lstStyle/>
        <a:p>
          <a:r>
            <a:rPr lang="en-US" dirty="0" smtClean="0"/>
            <a:t>BC (BCE)  </a:t>
          </a:r>
          <a:endParaRPr lang="en-US" dirty="0"/>
        </a:p>
      </dgm:t>
    </dgm:pt>
    <dgm:pt modelId="{306BB298-4C92-44D0-9674-5CA8396D2F98}" type="parTrans" cxnId="{931081AA-6BCF-4F45-A596-CC10FA0C52BE}">
      <dgm:prSet/>
      <dgm:spPr/>
      <dgm:t>
        <a:bodyPr/>
        <a:lstStyle/>
        <a:p>
          <a:endParaRPr lang="en-US"/>
        </a:p>
      </dgm:t>
    </dgm:pt>
    <dgm:pt modelId="{51991DAD-ED62-470B-BC3B-64715503FA96}" type="sibTrans" cxnId="{931081AA-6BCF-4F45-A596-CC10FA0C52BE}">
      <dgm:prSet/>
      <dgm:spPr/>
      <dgm:t>
        <a:bodyPr/>
        <a:lstStyle/>
        <a:p>
          <a:endParaRPr lang="en-US"/>
        </a:p>
      </dgm:t>
    </dgm:pt>
    <dgm:pt modelId="{C0C288CC-263C-438A-B853-00D36DFD8DB1}">
      <dgm:prSet phldrT="[Text]"/>
      <dgm:spPr/>
      <dgm:t>
        <a:bodyPr/>
        <a:lstStyle/>
        <a:p>
          <a:r>
            <a:rPr lang="en-US" dirty="0" smtClean="0"/>
            <a:t>AD (CE)</a:t>
          </a:r>
          <a:endParaRPr lang="en-US" dirty="0"/>
        </a:p>
      </dgm:t>
    </dgm:pt>
    <dgm:pt modelId="{859CDD42-F390-443C-9057-568D16469325}" type="parTrans" cxnId="{4EE6D6EA-7224-441E-8823-D4DD5786F1BB}">
      <dgm:prSet/>
      <dgm:spPr/>
      <dgm:t>
        <a:bodyPr/>
        <a:lstStyle/>
        <a:p>
          <a:endParaRPr lang="en-US"/>
        </a:p>
      </dgm:t>
    </dgm:pt>
    <dgm:pt modelId="{02A3E408-D82E-4DD2-B6D1-9B59464958A2}" type="sibTrans" cxnId="{4EE6D6EA-7224-441E-8823-D4DD5786F1BB}">
      <dgm:prSet/>
      <dgm:spPr/>
      <dgm:t>
        <a:bodyPr/>
        <a:lstStyle/>
        <a:p>
          <a:endParaRPr lang="en-US"/>
        </a:p>
      </dgm:t>
    </dgm:pt>
    <dgm:pt modelId="{301316E8-1414-4E5C-8FAE-41A7015AFB49}" type="pres">
      <dgm:prSet presAssocID="{BADC777B-7CF8-42CB-845A-0DE6A031958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2EBC8E-9E93-41A6-B8D1-E000FF2E0711}" type="pres">
      <dgm:prSet presAssocID="{BADC777B-7CF8-42CB-845A-0DE6A0319580}" presName="ribbon" presStyleLbl="node1" presStyleIdx="0" presStyleCnt="1" custScaleX="188824" custLinFactNeighborX="0" custLinFactNeighborY="-26471"/>
      <dgm:spPr/>
    </dgm:pt>
    <dgm:pt modelId="{6A4F4475-3FA6-48C9-A44E-CCD45319C63B}" type="pres">
      <dgm:prSet presAssocID="{BADC777B-7CF8-42CB-845A-0DE6A0319580}" presName="leftArrowText" presStyleLbl="node1" presStyleIdx="0" presStyleCnt="1" custLinFactNeighborX="-74688" custLinFactNeighborY="63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BE137C-21F5-4B1F-905F-81F520074550}" type="pres">
      <dgm:prSet presAssocID="{BADC777B-7CF8-42CB-845A-0DE6A0319580}" presName="rightArrowText" presStyleLbl="node1" presStyleIdx="0" presStyleCnt="1" custLinFactNeighborX="61086" custLinFactNeighborY="6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AAF21B-95A1-45E2-86CD-A6303C764C33}" type="presOf" srcId="{C0C288CC-263C-438A-B853-00D36DFD8DB1}" destId="{CEBE137C-21F5-4B1F-905F-81F520074550}" srcOrd="0" destOrd="0" presId="urn:microsoft.com/office/officeart/2005/8/layout/arrow6"/>
    <dgm:cxn modelId="{AA94DC9A-2AB8-4AAD-8AF7-9BDE406DFF4E}" type="presOf" srcId="{5136EB84-374C-4E61-94AF-0DD1E897F39C}" destId="{6A4F4475-3FA6-48C9-A44E-CCD45319C63B}" srcOrd="0" destOrd="0" presId="urn:microsoft.com/office/officeart/2005/8/layout/arrow6"/>
    <dgm:cxn modelId="{931081AA-6BCF-4F45-A596-CC10FA0C52BE}" srcId="{BADC777B-7CF8-42CB-845A-0DE6A0319580}" destId="{5136EB84-374C-4E61-94AF-0DD1E897F39C}" srcOrd="0" destOrd="0" parTransId="{306BB298-4C92-44D0-9674-5CA8396D2F98}" sibTransId="{51991DAD-ED62-470B-BC3B-64715503FA96}"/>
    <dgm:cxn modelId="{4EE6D6EA-7224-441E-8823-D4DD5786F1BB}" srcId="{BADC777B-7CF8-42CB-845A-0DE6A0319580}" destId="{C0C288CC-263C-438A-B853-00D36DFD8DB1}" srcOrd="1" destOrd="0" parTransId="{859CDD42-F390-443C-9057-568D16469325}" sibTransId="{02A3E408-D82E-4DD2-B6D1-9B59464958A2}"/>
    <dgm:cxn modelId="{BF34A9BC-A626-4E4A-B2EA-0EEA1697B60B}" type="presOf" srcId="{BADC777B-7CF8-42CB-845A-0DE6A0319580}" destId="{301316E8-1414-4E5C-8FAE-41A7015AFB49}" srcOrd="0" destOrd="0" presId="urn:microsoft.com/office/officeart/2005/8/layout/arrow6"/>
    <dgm:cxn modelId="{56F6A245-8F97-4A5E-BD25-A8D04247BDF5}" type="presParOf" srcId="{301316E8-1414-4E5C-8FAE-41A7015AFB49}" destId="{C02EBC8E-9E93-41A6-B8D1-E000FF2E0711}" srcOrd="0" destOrd="0" presId="urn:microsoft.com/office/officeart/2005/8/layout/arrow6"/>
    <dgm:cxn modelId="{E51E8023-BE61-413B-B873-00BCEBB0EC33}" type="presParOf" srcId="{301316E8-1414-4E5C-8FAE-41A7015AFB49}" destId="{6A4F4475-3FA6-48C9-A44E-CCD45319C63B}" srcOrd="1" destOrd="0" presId="urn:microsoft.com/office/officeart/2005/8/layout/arrow6"/>
    <dgm:cxn modelId="{C8F23880-0429-48C9-A392-80CAC1BC089D}" type="presParOf" srcId="{301316E8-1414-4E5C-8FAE-41A7015AFB49}" destId="{CEBE137C-21F5-4B1F-905F-81F52007455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EBC8E-9E93-41A6-B8D1-E000FF2E0711}">
      <dsp:nvSpPr>
        <dsp:cNvPr id="0" name=""/>
        <dsp:cNvSpPr/>
      </dsp:nvSpPr>
      <dsp:spPr>
        <a:xfrm>
          <a:off x="-10" y="0"/>
          <a:ext cx="8153420" cy="1727200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4F4475-3FA6-48C9-A44E-CCD45319C63B}">
      <dsp:nvSpPr>
        <dsp:cNvPr id="0" name=""/>
        <dsp:cNvSpPr/>
      </dsp:nvSpPr>
      <dsp:spPr>
        <a:xfrm>
          <a:off x="1371600" y="355604"/>
          <a:ext cx="1424939" cy="8463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BC (BCE)  </a:t>
          </a:r>
          <a:endParaRPr lang="en-US" sz="3200" kern="1200" dirty="0"/>
        </a:p>
      </dsp:txBody>
      <dsp:txXfrm>
        <a:off x="1371600" y="355604"/>
        <a:ext cx="1424939" cy="846328"/>
      </dsp:txXfrm>
    </dsp:sp>
    <dsp:sp modelId="{CEBE137C-21F5-4B1F-905F-81F520074550}">
      <dsp:nvSpPr>
        <dsp:cNvPr id="0" name=""/>
        <dsp:cNvSpPr/>
      </dsp:nvSpPr>
      <dsp:spPr>
        <a:xfrm>
          <a:off x="5105400" y="584197"/>
          <a:ext cx="1684019" cy="8463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AD (CE)</a:t>
          </a:r>
          <a:endParaRPr lang="en-US" sz="3200" kern="1200" dirty="0"/>
        </a:p>
      </dsp:txBody>
      <dsp:txXfrm>
        <a:off x="5105400" y="584197"/>
        <a:ext cx="1684019" cy="846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99B1258-120A-46CD-8EC1-6A9916DFAE87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D0AA235-047B-43B6-AFA9-06087BB02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39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88CD1A-3042-4352-A50C-401734CF9419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BDA92B-E141-43FA-B6F7-4A3FCD64B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8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DA92B-E141-43FA-B6F7-4A3FCD64B4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1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5DEE-8550-4701-AE93-872DFB654D2C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461D-CE6D-4B72-AA59-0FF61AA3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97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5DEE-8550-4701-AE93-872DFB654D2C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461D-CE6D-4B72-AA59-0FF61AA3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20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5DEE-8550-4701-AE93-872DFB654D2C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461D-CE6D-4B72-AA59-0FF61AA3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2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5DEE-8550-4701-AE93-872DFB654D2C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461D-CE6D-4B72-AA59-0FF61AA3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88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5DEE-8550-4701-AE93-872DFB654D2C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461D-CE6D-4B72-AA59-0FF61AA3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79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5DEE-8550-4701-AE93-872DFB654D2C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461D-CE6D-4B72-AA59-0FF61AA3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75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5DEE-8550-4701-AE93-872DFB654D2C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461D-CE6D-4B72-AA59-0FF61AA3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31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5DEE-8550-4701-AE93-872DFB654D2C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461D-CE6D-4B72-AA59-0FF61AA3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32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5DEE-8550-4701-AE93-872DFB654D2C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461D-CE6D-4B72-AA59-0FF61AA3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83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5DEE-8550-4701-AE93-872DFB654D2C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461D-CE6D-4B72-AA59-0FF61AA3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7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5DEE-8550-4701-AE93-872DFB654D2C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461D-CE6D-4B72-AA59-0FF61AA3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9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F5DEE-8550-4701-AE93-872DFB654D2C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2461D-CE6D-4B72-AA59-0FF61AA3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3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astellar" panose="020A0402060406010301" pitchFamily="18" charset="0"/>
              </a:rPr>
              <a:t>EUROPE</a:t>
            </a:r>
            <a:endParaRPr lang="en-US" sz="5400" dirty="0">
              <a:solidFill>
                <a:schemeClr val="bg1"/>
              </a:solidFill>
              <a:latin typeface="Castellar" panose="020A0402060406010301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 World Geography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2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83" y="76200"/>
            <a:ext cx="8831317" cy="663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67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Eastern Roman Empire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Christianity became the official religion in 300s </a:t>
            </a:r>
            <a:r>
              <a:rPr lang="en-US" dirty="0" smtClean="0">
                <a:solidFill>
                  <a:schemeClr val="bg1"/>
                </a:solidFill>
              </a:rPr>
              <a:t>AD, by Emperor Constantine.</a:t>
            </a:r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Capital moved to Constantinople in 330 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Invaded by Germans in 400s 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Eastern Roman Empire or Byzantine Empire 400s to 1453 AD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71" b="8413"/>
          <a:stretch/>
        </p:blipFill>
        <p:spPr bwMode="auto">
          <a:xfrm>
            <a:off x="5257800" y="1676400"/>
            <a:ext cx="3588123" cy="443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0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5780"/>
            <a:ext cx="9144000" cy="547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0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27969162"/>
              </p:ext>
            </p:extLst>
          </p:nvPr>
        </p:nvGraphicFramePr>
        <p:xfrm>
          <a:off x="533400" y="609600"/>
          <a:ext cx="8153400" cy="172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90600" y="2667000"/>
            <a:ext cx="3276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Before Christ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Before the Common Era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2667000"/>
            <a:ext cx="35814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Anno Domini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“The Year of Our Lord”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Common Era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9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Classical Greece, 400 BC to 300s BC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7" y="1600200"/>
            <a:ext cx="4114800" cy="4724399"/>
          </a:xfrm>
        </p:spPr>
        <p:txBody>
          <a:bodyPr>
            <a:normAutofit fontScale="92500"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Golden </a:t>
            </a:r>
            <a:r>
              <a:rPr lang="en-US" dirty="0">
                <a:solidFill>
                  <a:schemeClr val="bg1"/>
                </a:solidFill>
              </a:rPr>
              <a:t>Age of Greece 400 BC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Polis – City State such as Athens or Sparta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Democracy </a:t>
            </a:r>
            <a:r>
              <a:rPr lang="en-US" dirty="0">
                <a:solidFill>
                  <a:schemeClr val="bg1"/>
                </a:solidFill>
              </a:rPr>
              <a:t>or “Rule by the people</a:t>
            </a:r>
            <a:r>
              <a:rPr lang="en-US" dirty="0" smtClean="0">
                <a:solidFill>
                  <a:schemeClr val="bg1"/>
                </a:solidFill>
              </a:rPr>
              <a:t>”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Philosophy “love of wisdom”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Philosophers such as Aristotle and Socrates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Peloponnesian War 431 to 404 </a:t>
            </a:r>
            <a:r>
              <a:rPr lang="en-US" dirty="0" smtClean="0">
                <a:solidFill>
                  <a:schemeClr val="bg1"/>
                </a:solidFill>
              </a:rPr>
              <a:t>BC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Athens vs Sparta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352" y="1502054"/>
            <a:ext cx="4356480" cy="467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06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Classical Greece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Alexander </a:t>
            </a:r>
            <a:r>
              <a:rPr lang="en-US" dirty="0">
                <a:solidFill>
                  <a:schemeClr val="bg1"/>
                </a:solidFill>
              </a:rPr>
              <a:t>the Great Spreads Greek Culture 300s BC</a:t>
            </a: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872" y="1295399"/>
            <a:ext cx="6011928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54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" y="20782"/>
            <a:ext cx="6184668" cy="386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531" y="3445016"/>
            <a:ext cx="5810469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26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Roman Republic, 1000 BC to 146 BC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53400" cy="2133600"/>
          </a:xfrm>
        </p:spPr>
        <p:txBody>
          <a:bodyPr>
            <a:normAutofit fontScale="92500"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Rome </a:t>
            </a:r>
            <a:r>
              <a:rPr lang="en-US" dirty="0">
                <a:solidFill>
                  <a:schemeClr val="bg1"/>
                </a:solidFill>
              </a:rPr>
              <a:t>settled 1000 </a:t>
            </a:r>
            <a:r>
              <a:rPr lang="en-US" dirty="0" smtClean="0">
                <a:solidFill>
                  <a:schemeClr val="bg1"/>
                </a:solidFill>
              </a:rPr>
              <a:t>BC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Supposedly founded by twin brothers Romulus and Remus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Early form of representative government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Ruled </a:t>
            </a:r>
            <a:r>
              <a:rPr lang="en-US" dirty="0">
                <a:solidFill>
                  <a:schemeClr val="bg1"/>
                </a:solidFill>
              </a:rPr>
              <a:t>by Consuls and a </a:t>
            </a:r>
            <a:r>
              <a:rPr lang="en-US" dirty="0" smtClean="0">
                <a:solidFill>
                  <a:schemeClr val="bg1"/>
                </a:solidFill>
              </a:rPr>
              <a:t>Senate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12 </a:t>
            </a:r>
            <a:r>
              <a:rPr lang="en-US" dirty="0">
                <a:solidFill>
                  <a:schemeClr val="bg1"/>
                </a:solidFill>
              </a:rPr>
              <a:t>Tables of Roman Law</a:t>
            </a:r>
            <a:endParaRPr lang="en-US" sz="18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194" y="3810000"/>
            <a:ext cx="5759006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4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Roman Empire, 146 BC to 400s AD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72000"/>
          </a:xfrm>
        </p:spPr>
        <p:txBody>
          <a:bodyPr>
            <a:normAutofit fontScale="92500"/>
          </a:bodyPr>
          <a:lstStyle/>
          <a:p>
            <a:pPr marL="9715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Roman </a:t>
            </a:r>
            <a:r>
              <a:rPr lang="en-US" dirty="0">
                <a:solidFill>
                  <a:schemeClr val="bg1"/>
                </a:solidFill>
              </a:rPr>
              <a:t>Republic became Roman Empire 146 BC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Ruled by </a:t>
            </a:r>
            <a:r>
              <a:rPr lang="en-US" dirty="0" smtClean="0">
                <a:solidFill>
                  <a:schemeClr val="bg1"/>
                </a:solidFill>
              </a:rPr>
              <a:t>Emperors (Caesars)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Well-organized, efficient cities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Architecture = Roman arch, Coliseum, aqueducts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Roman Roads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Civil War 44 to 31 BC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Pax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Romana</a:t>
            </a:r>
            <a:r>
              <a:rPr lang="en-US" dirty="0">
                <a:solidFill>
                  <a:schemeClr val="bg1"/>
                </a:solidFill>
              </a:rPr>
              <a:t> 31 BC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“Roman Peace” lasted 200 years</a:t>
            </a:r>
            <a:endParaRPr lang="en-US" sz="22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2600"/>
            <a:ext cx="3417416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81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Roman Republic &amp; Empire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1" y="1215231"/>
            <a:ext cx="8571229" cy="535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43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595813" cy="301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336" y="990600"/>
            <a:ext cx="432766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r="9950"/>
          <a:stretch/>
        </p:blipFill>
        <p:spPr bwMode="auto">
          <a:xfrm>
            <a:off x="609600" y="3192128"/>
            <a:ext cx="5155324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06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3149</TotalTime>
  <Words>224</Words>
  <Application>Microsoft Office PowerPoint</Application>
  <PresentationFormat>On-screen Show (4:3)</PresentationFormat>
  <Paragraphs>48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EUROPE</vt:lpstr>
      <vt:lpstr>PowerPoint Presentation</vt:lpstr>
      <vt:lpstr>Classical Greece, 400 BC to 300s BC</vt:lpstr>
      <vt:lpstr>Classical Greece</vt:lpstr>
      <vt:lpstr>PowerPoint Presentation</vt:lpstr>
      <vt:lpstr>Roman Republic, 1000 BC to 146 BC</vt:lpstr>
      <vt:lpstr>Roman Empire, 146 BC to 400s AD</vt:lpstr>
      <vt:lpstr>Roman Republic &amp; Empire</vt:lpstr>
      <vt:lpstr>PowerPoint Presentation</vt:lpstr>
      <vt:lpstr>PowerPoint Presentation</vt:lpstr>
      <vt:lpstr>Eastern Roman Empire</vt:lpstr>
      <vt:lpstr>PowerPoint Presentation</vt:lpstr>
    </vt:vector>
  </TitlesOfParts>
  <Company>ACSD1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</dc:title>
  <dc:creator>Leah Veinbergs</dc:creator>
  <cp:lastModifiedBy>Leah Veinbergs</cp:lastModifiedBy>
  <cp:revision>112</cp:revision>
  <cp:lastPrinted>2016-01-21T21:20:19Z</cp:lastPrinted>
  <dcterms:created xsi:type="dcterms:W3CDTF">2015-12-01T16:27:10Z</dcterms:created>
  <dcterms:modified xsi:type="dcterms:W3CDTF">2016-02-03T21:26:11Z</dcterms:modified>
</cp:coreProperties>
</file>