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256" r:id="rId3"/>
    <p:sldId id="393" r:id="rId4"/>
    <p:sldId id="307" r:id="rId5"/>
    <p:sldId id="309" r:id="rId6"/>
    <p:sldId id="310" r:id="rId7"/>
    <p:sldId id="312" r:id="rId8"/>
    <p:sldId id="318" r:id="rId9"/>
    <p:sldId id="323" r:id="rId10"/>
    <p:sldId id="394" r:id="rId11"/>
    <p:sldId id="330" r:id="rId12"/>
    <p:sldId id="331" r:id="rId13"/>
    <p:sldId id="421" r:id="rId14"/>
    <p:sldId id="336" r:id="rId15"/>
    <p:sldId id="395" r:id="rId16"/>
    <p:sldId id="346" r:id="rId17"/>
    <p:sldId id="400" r:id="rId18"/>
    <p:sldId id="363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926" autoAdjust="0"/>
    <p:restoredTop sz="94660"/>
  </p:normalViewPr>
  <p:slideViewPr>
    <p:cSldViewPr>
      <p:cViewPr>
        <p:scale>
          <a:sx n="40" d="100"/>
          <a:sy n="40" d="100"/>
        </p:scale>
        <p:origin x="-1254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9B1258-120A-46CD-8EC1-6A9916DFAE87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0AA235-047B-43B6-AFA9-06087BB02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39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88CD1A-3042-4352-A50C-401734CF9419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BDA92B-E141-43FA-B6F7-4A3FCD64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DA92B-E141-43FA-B6F7-4A3FCD64B4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15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DA92B-E141-43FA-B6F7-4A3FCD64B4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57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DA92B-E141-43FA-B6F7-4A3FCD64B4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3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9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2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27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3D237-F6B2-4BCC-93A6-838D9FB233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932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03533-869E-419E-931E-7182C5229A0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65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E5A62-0A48-4DCD-9FCE-C5495ECED79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19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D8628-16C9-4F27-A774-73B2EA5D8A4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48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ED7F7-2CA9-4EBA-9BBB-917C571421F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06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45E41-DB61-4A73-9B58-006F286068A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51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FC520-D48C-41A2-9661-73070B1373E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48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77BA-B8AF-4D72-996F-30AEFA6E0EE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88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9CBB4-7A84-4539-AAF5-6896CD89506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6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E1D19-23DE-4EE4-B4EB-91E0265CF24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61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CC2F5-8764-466C-8F47-8B1676463E5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20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6A714-DE22-472D-B655-5FA88E4305C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7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7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31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3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8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9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F5DEE-8550-4701-AE93-872DFB654D2C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2461D-CE6D-4B72-AA59-0FF61AA3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3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E70263-759A-4026-8E0E-39ACF902D7AE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409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astellar" panose="020A0402060406010301" pitchFamily="18" charset="0"/>
              </a:rPr>
              <a:t>EUROPE</a:t>
            </a:r>
            <a:endParaRPr lang="en-US" sz="5400" dirty="0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World Geography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WWII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95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Policy of Appeasement towards Hitler &amp; Mussolini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Violations of Treaty of Versailles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Annexation of Austria, March1938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Czechoslovakia, March 1939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Soviet non-aggression pact, August 1939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87" y="1766959"/>
            <a:ext cx="44005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86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WWII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Poland invaded, September 1939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Germany invades France, Belgium, Netherlands May 1940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Germany invades </a:t>
            </a:r>
            <a:r>
              <a:rPr lang="en-US" altLang="en-US" sz="2800" dirty="0" smtClean="0"/>
              <a:t>USSR, </a:t>
            </a:r>
            <a:r>
              <a:rPr lang="en-US" altLang="en-US" sz="2800" dirty="0"/>
              <a:t>June </a:t>
            </a:r>
            <a:r>
              <a:rPr lang="en-US" altLang="en-US" sz="2800" dirty="0" smtClean="0"/>
              <a:t>1941</a:t>
            </a:r>
            <a:endParaRPr lang="en-US" alt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D-Day June 6, </a:t>
            </a:r>
            <a:r>
              <a:rPr lang="en-US" altLang="en-US" sz="2800" dirty="0" smtClean="0"/>
              <a:t>1944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April 1945 Soviets reach Berlin and Hitler commits suicide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7 May 1945, unconditional German surrender (VE day May 8)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October 24, 1945 United Nations Established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826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397138" cy="5105400"/>
          </a:xfrm>
        </p:spPr>
        <p:txBody>
          <a:bodyPr/>
          <a:lstStyle/>
          <a:p>
            <a:r>
              <a:rPr lang="en-US" dirty="0" smtClean="0"/>
              <a:t>Casualties </a:t>
            </a:r>
          </a:p>
          <a:p>
            <a:pPr lvl="1"/>
            <a:r>
              <a:rPr lang="en-US" dirty="0" smtClean="0"/>
              <a:t>50 to 80 Million</a:t>
            </a:r>
          </a:p>
          <a:p>
            <a:pPr lvl="1"/>
            <a:r>
              <a:rPr lang="en-US" dirty="0" smtClean="0"/>
              <a:t>Germany, 6.9 to 7.4 million</a:t>
            </a:r>
          </a:p>
          <a:p>
            <a:pPr lvl="1"/>
            <a:r>
              <a:rPr lang="en-US" dirty="0" smtClean="0"/>
              <a:t>Soviet Union, 27 million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3048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38" y="3962400"/>
            <a:ext cx="4057650" cy="270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18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HOLOCAUST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4724400" cy="4572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Anti-Semitism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Jews blamed for economic situation, loss of WWI, etc.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Concentration Camps: </a:t>
            </a:r>
            <a:r>
              <a:rPr lang="en-US" altLang="en-US" sz="2400" dirty="0"/>
              <a:t>labor, extermination, transit &amp; collection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err="1"/>
              <a:t>Oranienberg</a:t>
            </a:r>
            <a:r>
              <a:rPr lang="en-US" altLang="en-US" sz="2400" dirty="0"/>
              <a:t>, 1933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Auschwitz, </a:t>
            </a:r>
            <a:r>
              <a:rPr lang="en-US" altLang="en-US" sz="2400" dirty="0" smtClean="0"/>
              <a:t>1940 -  1.1 million killed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14 + </a:t>
            </a:r>
            <a:r>
              <a:rPr lang="en-US" altLang="en-US" sz="2400" dirty="0" smtClean="0"/>
              <a:t>camps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10 </a:t>
            </a:r>
            <a:r>
              <a:rPr lang="en-US" altLang="en-US" sz="2400" dirty="0" smtClean="0"/>
              <a:t>million killed, </a:t>
            </a:r>
            <a:r>
              <a:rPr lang="en-US" altLang="en-US" sz="2400" dirty="0"/>
              <a:t>6 million Jews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292" y="2057400"/>
            <a:ext cx="417096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77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War, 1945 to 1991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What is the Cold War?</a:t>
            </a:r>
          </a:p>
          <a:p>
            <a:pPr lvl="1"/>
            <a:r>
              <a:rPr lang="en-US" sz="2400" dirty="0" smtClean="0"/>
              <a:t>A state of tensions existing between western capitalist countries (U.S., Great Britain, France) and eastern communist countries (Soviet Union, Soviet Bloc countries, China)</a:t>
            </a:r>
          </a:p>
          <a:p>
            <a:pPr lvl="0"/>
            <a:r>
              <a:rPr lang="en-US" dirty="0" smtClean="0"/>
              <a:t> Communism</a:t>
            </a:r>
          </a:p>
          <a:p>
            <a:pPr lvl="1"/>
            <a:r>
              <a:rPr lang="en-US" sz="2400" dirty="0" smtClean="0"/>
              <a:t>A theory of society, government, and economics</a:t>
            </a:r>
          </a:p>
          <a:p>
            <a:pPr lvl="1"/>
            <a:r>
              <a:rPr lang="en-US" sz="2400" dirty="0" smtClean="0"/>
              <a:t>Took hold in Russia during the Russian Revolution of 1917—becomes the Soviet Union (USSR)</a:t>
            </a:r>
          </a:p>
        </p:txBody>
      </p:sp>
    </p:spTree>
    <p:extLst>
      <p:ext uri="{BB962C8B-B14F-4D97-AF65-F5344CB8AC3E}">
        <p14:creationId xmlns:p14="http://schemas.microsoft.com/office/powerpoint/2010/main" val="317140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Joseph Stalin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447800"/>
            <a:ext cx="4114800" cy="5029200"/>
          </a:xfrm>
        </p:spPr>
        <p:txBody>
          <a:bodyPr/>
          <a:lstStyle/>
          <a:p>
            <a:r>
              <a:rPr lang="en-US" altLang="en-US" sz="2800" dirty="0"/>
              <a:t>Stalin gained power over the party in 1928.</a:t>
            </a:r>
          </a:p>
          <a:p>
            <a:r>
              <a:rPr lang="en-US" altLang="en-US" sz="2800" dirty="0"/>
              <a:t>Used terror and “purges” to silence his opposition.</a:t>
            </a:r>
          </a:p>
          <a:p>
            <a:r>
              <a:rPr lang="en-US" altLang="en-US" sz="2800" dirty="0"/>
              <a:t>Responsible for the deaths of around 20 million people.</a:t>
            </a:r>
          </a:p>
          <a:p>
            <a:r>
              <a:rPr lang="en-US" altLang="en-US" sz="2800" dirty="0"/>
              <a:t>Instituted a series of “5 Year Plans.”</a:t>
            </a:r>
          </a:p>
        </p:txBody>
      </p:sp>
      <p:pic>
        <p:nvPicPr>
          <p:cNvPr id="12292" name="Picture 4" descr="sta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55917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44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War, 1945 to 1991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Marshall Plan &amp; Truman Doctrine </a:t>
            </a:r>
            <a:r>
              <a:rPr lang="en-US" sz="2400" dirty="0"/>
              <a:t>1948 </a:t>
            </a:r>
            <a:r>
              <a:rPr lang="en-US" sz="2400" dirty="0" smtClean="0"/>
              <a:t>AD</a:t>
            </a:r>
            <a:endParaRPr lang="en-US" sz="2000" dirty="0"/>
          </a:p>
          <a:p>
            <a:pPr lvl="0"/>
            <a:r>
              <a:rPr lang="en-US" sz="2400" dirty="0" smtClean="0"/>
              <a:t>Berlin </a:t>
            </a:r>
            <a:r>
              <a:rPr lang="en-US" sz="2400" dirty="0"/>
              <a:t>Blockade and Berlin Airlift </a:t>
            </a:r>
            <a:r>
              <a:rPr lang="en-US" sz="2400" dirty="0" smtClean="0"/>
              <a:t>1948</a:t>
            </a:r>
            <a:endParaRPr lang="en-US" sz="2000" dirty="0"/>
          </a:p>
          <a:p>
            <a:pPr lvl="0"/>
            <a:r>
              <a:rPr lang="en-US" sz="2400" dirty="0" smtClean="0"/>
              <a:t>North </a:t>
            </a:r>
            <a:r>
              <a:rPr lang="en-US" sz="2400" dirty="0"/>
              <a:t>Atlantic Treaty Organization (NATO) 1949 </a:t>
            </a:r>
            <a:r>
              <a:rPr lang="en-US" sz="2400" dirty="0" smtClean="0"/>
              <a:t>AD</a:t>
            </a:r>
          </a:p>
          <a:p>
            <a:pPr lvl="0"/>
            <a:r>
              <a:rPr lang="en-US" sz="2400" dirty="0" smtClean="0"/>
              <a:t>Mutually Assured Destruction -- Both </a:t>
            </a:r>
            <a:r>
              <a:rPr lang="en-US" sz="2400" dirty="0"/>
              <a:t>sides (US and the West vs Soviet Union) have nuclear weapons 1950 </a:t>
            </a:r>
            <a:r>
              <a:rPr lang="en-US" sz="2400" dirty="0" smtClean="0"/>
              <a:t>AD</a:t>
            </a:r>
            <a:endParaRPr lang="en-US" sz="2000" dirty="0"/>
          </a:p>
          <a:p>
            <a:pPr lvl="0"/>
            <a:r>
              <a:rPr lang="en-US" sz="2400" dirty="0" smtClean="0"/>
              <a:t>Warsaw </a:t>
            </a:r>
            <a:r>
              <a:rPr lang="en-US" sz="2400" dirty="0"/>
              <a:t>Pact 1955 </a:t>
            </a:r>
            <a:r>
              <a:rPr lang="en-US" sz="2400" dirty="0" smtClean="0"/>
              <a:t>AD</a:t>
            </a:r>
            <a:endParaRPr lang="en-US" sz="2000" dirty="0"/>
          </a:p>
          <a:p>
            <a:pPr lvl="0"/>
            <a:r>
              <a:rPr lang="en-US" sz="2400" dirty="0" smtClean="0"/>
              <a:t>Berlin </a:t>
            </a:r>
            <a:r>
              <a:rPr lang="en-US" sz="2400" dirty="0"/>
              <a:t>Wall built </a:t>
            </a:r>
            <a:r>
              <a:rPr lang="en-US" sz="2400" dirty="0" smtClean="0"/>
              <a:t>1961</a:t>
            </a:r>
            <a:endParaRPr lang="en-US" sz="2000" dirty="0"/>
          </a:p>
          <a:p>
            <a:pPr lvl="0"/>
            <a:r>
              <a:rPr lang="en-US" sz="2400" dirty="0" smtClean="0"/>
              <a:t>Berlin </a:t>
            </a:r>
            <a:r>
              <a:rPr lang="en-US" sz="2400" dirty="0"/>
              <a:t>Wall comes down </a:t>
            </a:r>
            <a:r>
              <a:rPr lang="en-US" sz="2400" dirty="0" smtClean="0"/>
              <a:t>1989</a:t>
            </a:r>
            <a:endParaRPr lang="en-US" sz="2000" dirty="0"/>
          </a:p>
          <a:p>
            <a:pPr lvl="0"/>
            <a:r>
              <a:rPr lang="en-US" sz="2400" dirty="0" smtClean="0"/>
              <a:t>End </a:t>
            </a:r>
            <a:r>
              <a:rPr lang="en-US" sz="2400" dirty="0"/>
              <a:t>of Communism in Europe and Soviet Union breaks up 1991 AD</a:t>
            </a:r>
            <a:endParaRPr lang="en-US" sz="2000" dirty="0"/>
          </a:p>
          <a:p>
            <a:pPr lvl="0"/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5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Post War Europe, 1991 to the Present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European </a:t>
            </a:r>
            <a:r>
              <a:rPr lang="en-US" dirty="0"/>
              <a:t>Union 1993 AD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Most European members begin using the Euro as a common currency 2002 AD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1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WWI, 1914 to 1918 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WWI </a:t>
            </a:r>
            <a:r>
              <a:rPr lang="en-US" dirty="0">
                <a:solidFill>
                  <a:schemeClr val="bg1"/>
                </a:solidFill>
              </a:rPr>
              <a:t>“the Great War” Breaks out in Europe 1914 </a:t>
            </a:r>
            <a:r>
              <a:rPr lang="en-US" dirty="0" smtClean="0">
                <a:solidFill>
                  <a:schemeClr val="bg1"/>
                </a:solidFill>
              </a:rPr>
              <a:t>AD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Imperialism</a:t>
            </a:r>
            <a:r>
              <a:rPr lang="en-US" altLang="en-US" sz="1600" dirty="0" smtClean="0">
                <a:solidFill>
                  <a:schemeClr val="bg1"/>
                </a:solidFill>
              </a:rPr>
              <a:t>, </a:t>
            </a:r>
            <a:r>
              <a:rPr lang="en-US" altLang="en-US" sz="2000" dirty="0" smtClean="0">
                <a:solidFill>
                  <a:schemeClr val="bg1"/>
                </a:solidFill>
              </a:rPr>
              <a:t>Nationalism</a:t>
            </a:r>
            <a:r>
              <a:rPr lang="en-US" altLang="en-US" sz="1600" dirty="0" smtClean="0">
                <a:solidFill>
                  <a:schemeClr val="bg1"/>
                </a:solidFill>
              </a:rPr>
              <a:t>, </a:t>
            </a:r>
            <a:r>
              <a:rPr lang="en-US" altLang="en-US" sz="2000" dirty="0" smtClean="0">
                <a:solidFill>
                  <a:schemeClr val="bg1"/>
                </a:solidFill>
              </a:rPr>
              <a:t>Militarism</a:t>
            </a:r>
            <a:r>
              <a:rPr lang="en-US" altLang="en-US" sz="1600" dirty="0" smtClean="0">
                <a:solidFill>
                  <a:schemeClr val="bg1"/>
                </a:solidFill>
              </a:rPr>
              <a:t>, </a:t>
            </a:r>
            <a:r>
              <a:rPr lang="en-US" altLang="en-US" sz="2000" dirty="0" smtClean="0">
                <a:solidFill>
                  <a:schemeClr val="bg1"/>
                </a:solidFill>
              </a:rPr>
              <a:t>Alliances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Allied Powers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Russia, France, Great Britain, USA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Central Powers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Austria-Hungary, Germany, Ottoman Empire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1" r="20078"/>
          <a:stretch/>
        </p:blipFill>
        <p:spPr bwMode="auto">
          <a:xfrm>
            <a:off x="5811449" y="1371600"/>
            <a:ext cx="3013898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15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775px-Austria_Hungary_ethnic_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96275" cy="641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09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bg1"/>
                </a:solidFill>
              </a:rPr>
              <a:t>Allied Powers vs Central Powers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chemeClr val="bg1"/>
                </a:solidFill>
              </a:rPr>
              <a:t>Serbia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chemeClr val="bg1"/>
                </a:solidFill>
              </a:rPr>
              <a:t>Russia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chemeClr val="bg1"/>
                </a:solidFill>
              </a:rPr>
              <a:t>France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chemeClr val="bg1"/>
                </a:solidFill>
              </a:rPr>
              <a:t>Great Britain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>
                <a:solidFill>
                  <a:schemeClr val="bg1"/>
                </a:solidFill>
              </a:rPr>
              <a:t>	(Triple Entente)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chemeClr val="bg1"/>
                </a:solidFill>
              </a:rPr>
              <a:t>Japan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chemeClr val="bg1"/>
                </a:solidFill>
              </a:rPr>
              <a:t>USA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>
                <a:solidFill>
                  <a:schemeClr val="bg1"/>
                </a:solidFill>
              </a:rPr>
              <a:t>(not until 1917)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4724400" y="1600200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 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029200" y="1524000"/>
            <a:ext cx="3733800" cy="436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>
                <a:solidFill>
                  <a:schemeClr val="bg1"/>
                </a:solidFill>
              </a:rPr>
              <a:t> Austria-Hungary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>
                <a:solidFill>
                  <a:schemeClr val="bg1"/>
                </a:solidFill>
              </a:rPr>
              <a:t> Germany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>
                <a:solidFill>
                  <a:schemeClr val="bg1"/>
                </a:solidFill>
              </a:rPr>
              <a:t> Romania &amp; Bulgaria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>
                <a:solidFill>
                  <a:schemeClr val="bg1"/>
                </a:solidFill>
              </a:rPr>
              <a:t>Ottoman Empire</a:t>
            </a:r>
          </a:p>
        </p:txBody>
      </p:sp>
      <p:pic>
        <p:nvPicPr>
          <p:cNvPr id="7177" name="Picture 9" descr="MCj044214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585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MCj044214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43200"/>
            <a:ext cx="585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MCj044214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590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MCj044214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19600"/>
            <a:ext cx="5889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 descr="MCj044214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5889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8" descr="MCj044214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57600"/>
            <a:ext cx="590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9" descr="MCj044214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14800"/>
            <a:ext cx="585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0" descr="MCj044214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34000"/>
            <a:ext cx="585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70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1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1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Europe19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513"/>
            <a:ext cx="7086600" cy="669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WWI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New Weapons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U-boats, Machine Guns, Flame throwers, Poison gas, Grenades, Tanks, Airplanes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Trench Warfare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Armistice signed 11:00 on 11/11/1918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</a:rPr>
              <a:t>Treaty of Versailles signed in 1919</a:t>
            </a:r>
          </a:p>
          <a:p>
            <a:pPr marL="457200" lvl="1" indent="0">
              <a:buNone/>
            </a:pPr>
            <a:endParaRPr lang="en-US" altLang="en-US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505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78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LOSSES OF WW1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17 million dead, 20 million wounded (soldiers and civilians</a:t>
            </a:r>
            <a:r>
              <a:rPr lang="en-US" altLang="en-US" smtClean="0">
                <a:solidFill>
                  <a:schemeClr val="bg1"/>
                </a:solidFill>
              </a:rPr>
              <a:t>) 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Britain = 750,000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France = 1.4 million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Russia = 1.7 million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USA = 116,000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Germany = 2 million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Serbia = 1.264 million, 28% of pop, 58% of male pop</a:t>
            </a:r>
          </a:p>
          <a:p>
            <a:pPr lvl="1" eaLnBrk="1" hangingPunct="1"/>
            <a:endParaRPr lang="en-US" altLang="en-US" dirty="0" smtClean="0">
              <a:solidFill>
                <a:schemeClr val="bg1"/>
              </a:solidFill>
            </a:endParaRPr>
          </a:p>
          <a:p>
            <a:pPr lvl="1" eaLnBrk="1" hangingPunct="1"/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3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map34w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13063"/>
            <a:ext cx="5181600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2wwi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27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WWII, 1939 to 1945 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Causes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WWI &amp; Treaty of Versailles, depression, fascism, militarism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Axis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Germany</a:t>
            </a:r>
            <a:r>
              <a:rPr lang="en-US" sz="2000" dirty="0"/>
              <a:t>, Italy &amp; </a:t>
            </a:r>
            <a:r>
              <a:rPr lang="en-US" sz="2000" dirty="0" smtClean="0"/>
              <a:t>Japan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Allies </a:t>
            </a:r>
            <a:endParaRPr lang="en-US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Great </a:t>
            </a:r>
            <a:r>
              <a:rPr lang="en-US" sz="2000" dirty="0"/>
              <a:t>Britain, France, </a:t>
            </a:r>
            <a:r>
              <a:rPr lang="en-US" sz="2000" dirty="0" smtClean="0"/>
              <a:t>China (and U.S. &amp; Soviet Union in 1941)</a:t>
            </a:r>
            <a:endParaRPr lang="en-US" sz="2000" dirty="0"/>
          </a:p>
          <a:p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212" y="1905000"/>
            <a:ext cx="499473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82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549</Words>
  <Application>Microsoft Office PowerPoint</Application>
  <PresentationFormat>On-screen Show (4:3)</PresentationFormat>
  <Paragraphs>105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Default Design</vt:lpstr>
      <vt:lpstr>EUROPE</vt:lpstr>
      <vt:lpstr>WWI, 1914 to 1918 AD</vt:lpstr>
      <vt:lpstr>PowerPoint Presentation</vt:lpstr>
      <vt:lpstr>Allied Powers vs Central Powers</vt:lpstr>
      <vt:lpstr>PowerPoint Presentation</vt:lpstr>
      <vt:lpstr>WWI</vt:lpstr>
      <vt:lpstr>LOSSES OF WW1</vt:lpstr>
      <vt:lpstr>PowerPoint Presentation</vt:lpstr>
      <vt:lpstr>WWII, 1939 to 1945 AD</vt:lpstr>
      <vt:lpstr>WWII</vt:lpstr>
      <vt:lpstr>WWII</vt:lpstr>
      <vt:lpstr>The End of WWII</vt:lpstr>
      <vt:lpstr>HOLOCAUST</vt:lpstr>
      <vt:lpstr>Cold War, 1945 to 1991</vt:lpstr>
      <vt:lpstr>Joseph Stalin</vt:lpstr>
      <vt:lpstr>Cold War, 1945 to 1991</vt:lpstr>
      <vt:lpstr>Post War Europe, 1991 to the Present</vt:lpstr>
    </vt:vector>
  </TitlesOfParts>
  <Company>ACSD1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</dc:title>
  <dc:creator>Leah Veinbergs</dc:creator>
  <cp:lastModifiedBy>Leah Veinbergs</cp:lastModifiedBy>
  <cp:revision>111</cp:revision>
  <cp:lastPrinted>2016-01-21T21:20:19Z</cp:lastPrinted>
  <dcterms:created xsi:type="dcterms:W3CDTF">2015-12-01T16:27:10Z</dcterms:created>
  <dcterms:modified xsi:type="dcterms:W3CDTF">2016-02-03T21:35:12Z</dcterms:modified>
</cp:coreProperties>
</file>