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handoutMasterIdLst>
    <p:handoutMasterId r:id="rId36"/>
  </p:handoutMasterIdLst>
  <p:sldIdLst>
    <p:sldId id="274" r:id="rId2"/>
    <p:sldId id="292" r:id="rId3"/>
    <p:sldId id="293" r:id="rId4"/>
    <p:sldId id="285" r:id="rId5"/>
    <p:sldId id="288" r:id="rId6"/>
    <p:sldId id="286" r:id="rId7"/>
    <p:sldId id="280" r:id="rId8"/>
    <p:sldId id="287" r:id="rId9"/>
    <p:sldId id="276" r:id="rId10"/>
    <p:sldId id="277" r:id="rId11"/>
    <p:sldId id="278" r:id="rId12"/>
    <p:sldId id="281" r:id="rId13"/>
    <p:sldId id="284" r:id="rId14"/>
    <p:sldId id="289" r:id="rId15"/>
    <p:sldId id="291" r:id="rId16"/>
    <p:sldId id="290" r:id="rId17"/>
    <p:sldId id="282" r:id="rId18"/>
    <p:sldId id="257" r:id="rId19"/>
    <p:sldId id="259" r:id="rId20"/>
    <p:sldId id="260" r:id="rId21"/>
    <p:sldId id="261" r:id="rId22"/>
    <p:sldId id="262" r:id="rId23"/>
    <p:sldId id="263" r:id="rId24"/>
    <p:sldId id="264" r:id="rId25"/>
    <p:sldId id="266" r:id="rId26"/>
    <p:sldId id="267" r:id="rId27"/>
    <p:sldId id="256" r:id="rId28"/>
    <p:sldId id="294" r:id="rId29"/>
    <p:sldId id="268" r:id="rId30"/>
    <p:sldId id="269" r:id="rId31"/>
    <p:sldId id="270" r:id="rId32"/>
    <p:sldId id="271" r:id="rId33"/>
    <p:sldId id="272" r:id="rId34"/>
    <p:sldId id="27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7F0B5-F25A-4F50-8D61-26569EF7C53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99E31-201C-4A65-9148-12442DEF6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12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920A2460-455A-4187-8C85-FED28C8E0B4B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877B7E8D-B389-4872-A9C3-4D4D9A59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65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460-455A-4187-8C85-FED28C8E0B4B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7E8D-B389-4872-A9C3-4D4D9A59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15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20A2460-455A-4187-8C85-FED28C8E0B4B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77B7E8D-B389-4872-A9C3-4D4D9A59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30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20A2460-455A-4187-8C85-FED28C8E0B4B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77B7E8D-B389-4872-A9C3-4D4D9A594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4211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20A2460-455A-4187-8C85-FED28C8E0B4B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77B7E8D-B389-4872-A9C3-4D4D9A59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17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460-455A-4187-8C85-FED28C8E0B4B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7E8D-B389-4872-A9C3-4D4D9A59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46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460-455A-4187-8C85-FED28C8E0B4B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7E8D-B389-4872-A9C3-4D4D9A59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76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460-455A-4187-8C85-FED28C8E0B4B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7E8D-B389-4872-A9C3-4D4D9A59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47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20A2460-455A-4187-8C85-FED28C8E0B4B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77B7E8D-B389-4872-A9C3-4D4D9A59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70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460-455A-4187-8C85-FED28C8E0B4B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7E8D-B389-4872-A9C3-4D4D9A59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93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20A2460-455A-4187-8C85-FED28C8E0B4B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877B7E8D-B389-4872-A9C3-4D4D9A59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69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460-455A-4187-8C85-FED28C8E0B4B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7E8D-B389-4872-A9C3-4D4D9A59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5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460-455A-4187-8C85-FED28C8E0B4B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7E8D-B389-4872-A9C3-4D4D9A59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55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460-455A-4187-8C85-FED28C8E0B4B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7E8D-B389-4872-A9C3-4D4D9A59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66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460-455A-4187-8C85-FED28C8E0B4B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7E8D-B389-4872-A9C3-4D4D9A59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7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460-455A-4187-8C85-FED28C8E0B4B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7E8D-B389-4872-A9C3-4D4D9A59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23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460-455A-4187-8C85-FED28C8E0B4B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7E8D-B389-4872-A9C3-4D4D9A59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6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A2460-455A-4187-8C85-FED28C8E0B4B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B7E8D-B389-4872-A9C3-4D4D9A59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0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315200" cy="1825096"/>
          </a:xfrm>
        </p:spPr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44" y="2093648"/>
            <a:ext cx="4869381" cy="324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04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Natural Resources = things from nature which humans use.</a:t>
            </a:r>
          </a:p>
          <a:p>
            <a:pPr lvl="1"/>
            <a:r>
              <a:rPr lang="en-US" dirty="0"/>
              <a:t>Water, soil, </a:t>
            </a:r>
            <a:r>
              <a:rPr lang="en-US" dirty="0" smtClean="0"/>
              <a:t>plants, animals</a:t>
            </a:r>
            <a:r>
              <a:rPr lang="en-US" dirty="0"/>
              <a:t>, fossil fuels, etc.</a:t>
            </a:r>
          </a:p>
          <a:p>
            <a:pPr lvl="1"/>
            <a:r>
              <a:rPr lang="en-US" dirty="0"/>
              <a:t>People want to live where they have access to natural resources.</a:t>
            </a:r>
          </a:p>
          <a:p>
            <a:pPr lvl="1"/>
            <a:r>
              <a:rPr lang="en-US" dirty="0"/>
              <a:t>Only about </a:t>
            </a:r>
            <a:r>
              <a:rPr lang="en-US" dirty="0" smtClean="0"/>
              <a:t>30% of the earth’s surface is land; only about half of that land is usable to humans.</a:t>
            </a:r>
          </a:p>
          <a:p>
            <a:r>
              <a:rPr lang="en-US" dirty="0"/>
              <a:t>Consumption of Resources</a:t>
            </a:r>
          </a:p>
          <a:p>
            <a:pPr lvl="1"/>
            <a:r>
              <a:rPr lang="en-US" dirty="0"/>
              <a:t>Energy, water, lumber, land, housing, </a:t>
            </a:r>
            <a:r>
              <a:rPr lang="en-US" dirty="0" smtClean="0"/>
              <a:t>etc.</a:t>
            </a:r>
          </a:p>
          <a:p>
            <a:r>
              <a:rPr lang="en-US" dirty="0" smtClean="0"/>
              <a:t>Sustainability </a:t>
            </a:r>
            <a:r>
              <a:rPr lang="en-US" dirty="0"/>
              <a:t>= Can something (a particular resource) last? </a:t>
            </a:r>
          </a:p>
        </p:txBody>
      </p:sp>
    </p:spTree>
    <p:extLst>
      <p:ext uri="{BB962C8B-B14F-4D97-AF65-F5344CB8AC3E}">
        <p14:creationId xmlns:p14="http://schemas.microsoft.com/office/powerpoint/2010/main" val="3370398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distribution &amp;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Food shortages or famine</a:t>
            </a:r>
          </a:p>
          <a:p>
            <a:pPr lvl="1"/>
            <a:r>
              <a:rPr lang="en-US" sz="2400" dirty="0"/>
              <a:t>Since 1950 the food production has increased faster than the population on all continents except Africa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Population Density = the average number of people living in a square mile or square kilometer.</a:t>
            </a:r>
          </a:p>
          <a:p>
            <a:r>
              <a:rPr lang="en-US" sz="2400" dirty="0" smtClean="0"/>
              <a:t>Economic </a:t>
            </a:r>
            <a:r>
              <a:rPr lang="en-US" sz="2400" dirty="0"/>
              <a:t>Strain</a:t>
            </a:r>
          </a:p>
          <a:p>
            <a:pPr lvl="1"/>
            <a:r>
              <a:rPr lang="en-US" sz="2400" dirty="0"/>
              <a:t>Jobs, rapid urbanization</a:t>
            </a:r>
          </a:p>
          <a:p>
            <a:pPr lvl="2"/>
            <a:r>
              <a:rPr lang="en-US" sz="2000" dirty="0"/>
              <a:t>Urbanization – people moving from the country to the 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09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Population Density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483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12" r="1548" b="3749"/>
          <a:stretch/>
        </p:blipFill>
        <p:spPr>
          <a:xfrm>
            <a:off x="0" y="1371600"/>
            <a:ext cx="9144000" cy="398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48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73340" cy="835827"/>
          </a:xfrm>
        </p:spPr>
        <p:txBody>
          <a:bodyPr>
            <a:normAutofit/>
          </a:bodyPr>
          <a:lstStyle/>
          <a:p>
            <a:r>
              <a:rPr lang="en-US" dirty="0" smtClean="0"/>
              <a:t>Water scarcity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6" y="1371600"/>
            <a:ext cx="9154884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545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What problems can arise from not having adequate access to fresh water?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What similarities do you notice between the population density maps and the water scarcity map?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5528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377940" cy="1293028"/>
          </a:xfrm>
        </p:spPr>
        <p:txBody>
          <a:bodyPr/>
          <a:lstStyle/>
          <a:p>
            <a:r>
              <a:rPr lang="en-US" dirty="0" smtClean="0"/>
              <a:t>World exports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1" y="1600200"/>
            <a:ext cx="8935009" cy="4664075"/>
          </a:xfrm>
        </p:spPr>
      </p:pic>
    </p:spTree>
    <p:extLst>
      <p:ext uri="{BB962C8B-B14F-4D97-AF65-F5344CB8AC3E}">
        <p14:creationId xmlns:p14="http://schemas.microsoft.com/office/powerpoint/2010/main" val="168265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3137"/>
            <a:ext cx="7981950" cy="66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04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Population Pyramids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0" indent="-685800"/>
            <a:r>
              <a:rPr lang="en-US" sz="2800" dirty="0" smtClean="0"/>
              <a:t>You can find out a lot about a country’s potential for growth, among other things, by looking at it’s “</a:t>
            </a:r>
            <a:r>
              <a:rPr lang="en-US" sz="2800" b="1" dirty="0" smtClean="0"/>
              <a:t>population pyramid.</a:t>
            </a:r>
            <a:r>
              <a:rPr lang="en-US" sz="2800" dirty="0" smtClean="0"/>
              <a:t>”</a:t>
            </a:r>
          </a:p>
          <a:p>
            <a:pPr marL="822960" indent="-685800"/>
            <a:r>
              <a:rPr lang="en-US" sz="2800" b="1" dirty="0" smtClean="0"/>
              <a:t>Population </a:t>
            </a:r>
            <a:r>
              <a:rPr lang="en-US" sz="2800" b="1" dirty="0"/>
              <a:t>Pyramid – a graph that tells us the amount of people of each age group in a </a:t>
            </a:r>
            <a:r>
              <a:rPr lang="en-US" sz="2800" b="1" dirty="0" smtClean="0"/>
              <a:t>population</a:t>
            </a:r>
            <a:endParaRPr lang="en-US" sz="2800" dirty="0" smtClean="0"/>
          </a:p>
          <a:p>
            <a:pPr marL="1280160" lvl="1" indent="-685800"/>
            <a:r>
              <a:rPr lang="en-US" sz="2600" dirty="0" smtClean="0"/>
              <a:t>A </a:t>
            </a:r>
            <a:r>
              <a:rPr lang="en-US" sz="2600" b="1" dirty="0"/>
              <a:t>population pyramid</a:t>
            </a:r>
            <a:r>
              <a:rPr lang="en-US" sz="2600" dirty="0"/>
              <a:t> is usually structured to show the amount or percent of people in each 5 year age group from 0-80+</a:t>
            </a:r>
          </a:p>
          <a:p>
            <a:pPr marL="137160" indent="0">
              <a:buNone/>
            </a:pP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a Population Pyramid</a:t>
            </a:r>
            <a:endParaRPr lang="en-US" dirty="0"/>
          </a:p>
        </p:txBody>
      </p:sp>
      <p:pic>
        <p:nvPicPr>
          <p:cNvPr id="11266" name="Picture 2" descr="http://www.census.gov/population/international/data/idb/populationPyramid.Region.php?2013|MX|5455072.00|Mexico%20-%2020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66875" y="2205037"/>
            <a:ext cx="5810250" cy="4048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4548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8127023" cy="4495800"/>
          </a:xfrm>
        </p:spPr>
      </p:pic>
    </p:spTree>
    <p:extLst>
      <p:ext uri="{BB962C8B-B14F-4D97-AF65-F5344CB8AC3E}">
        <p14:creationId xmlns:p14="http://schemas.microsoft.com/office/powerpoint/2010/main" val="1587447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You Read A Population Pyramid?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Analyzing a Population Pyramid:</a:t>
            </a:r>
          </a:p>
          <a:p>
            <a:pPr marL="651510" indent="-514350">
              <a:buFont typeface="+mj-lt"/>
              <a:buAutoNum type="arabicPeriod"/>
            </a:pPr>
            <a:r>
              <a:rPr lang="en-US" b="1" dirty="0" smtClean="0"/>
              <a:t>Look at the title </a:t>
            </a:r>
          </a:p>
          <a:p>
            <a:pPr marL="651510" indent="-514350">
              <a:buFont typeface="+mj-lt"/>
              <a:buAutoNum type="arabicPeriod"/>
            </a:pPr>
            <a:r>
              <a:rPr lang="en-US" b="1" dirty="0" smtClean="0"/>
              <a:t>Analyze the shape</a:t>
            </a:r>
          </a:p>
          <a:p>
            <a:pPr marL="651510" indent="-514350">
              <a:buFont typeface="+mj-lt"/>
              <a:buAutoNum type="arabicPeriod"/>
            </a:pPr>
            <a:r>
              <a:rPr lang="en-US" b="1" dirty="0" smtClean="0"/>
              <a:t>Look at the proportion of people in each age group</a:t>
            </a:r>
          </a:p>
          <a:p>
            <a:pPr marL="651510" indent="-514350">
              <a:buFont typeface="+mj-lt"/>
              <a:buAutoNum type="arabicPeriod"/>
            </a:pPr>
            <a:r>
              <a:rPr lang="en-US" b="1" dirty="0" smtClean="0"/>
              <a:t>Interpret the data</a:t>
            </a:r>
          </a:p>
          <a:p>
            <a:pPr marL="651510" indent="-514350">
              <a:buNone/>
            </a:pPr>
            <a:endParaRPr lang="en-US" dirty="0" smtClean="0"/>
          </a:p>
          <a:p>
            <a:pPr marL="651510" indent="-514350">
              <a:buNone/>
            </a:pPr>
            <a:r>
              <a:rPr lang="en-US" dirty="0" smtClean="0"/>
              <a:t>We’re asking:  What does this graph tell us about a population?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the Shape!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shape of a pyramid can tell us a lot about a country’s potential for growth</a:t>
            </a:r>
          </a:p>
          <a:p>
            <a:r>
              <a:rPr lang="en-US" sz="3200" b="1" dirty="0" smtClean="0"/>
              <a:t>There are three (3) basic shapes of population pyramids</a:t>
            </a:r>
          </a:p>
          <a:p>
            <a:pPr lvl="1"/>
            <a:r>
              <a:rPr lang="en-US" sz="3200" b="1" dirty="0" smtClean="0"/>
              <a:t>Triangle = rapid growth</a:t>
            </a:r>
          </a:p>
          <a:p>
            <a:pPr lvl="1"/>
            <a:r>
              <a:rPr lang="en-US" sz="3200" b="1" dirty="0" smtClean="0"/>
              <a:t>Rectangle = slow growth</a:t>
            </a:r>
          </a:p>
          <a:p>
            <a:pPr lvl="1"/>
            <a:r>
              <a:rPr lang="en-US" sz="3200" b="1" dirty="0" smtClean="0"/>
              <a:t>Beehive = zero to negative growth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“Triangle”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67238" y="2205290"/>
            <a:ext cx="5809524" cy="40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“Rectangle”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67238" y="2205290"/>
            <a:ext cx="5809524" cy="40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“Beehive”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67238" y="2205290"/>
            <a:ext cx="5809524" cy="40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Comparisons</a:t>
            </a:r>
            <a:endParaRPr lang="en-US" dirty="0"/>
          </a:p>
        </p:txBody>
      </p:sp>
      <p:pic>
        <p:nvPicPr>
          <p:cNvPr id="4" name="Picture 5" descr="e-(threepatterns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0767" y="2590800"/>
            <a:ext cx="8374673" cy="3429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Usefulness of Pyramids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400" dirty="0" smtClean="0"/>
              <a:t>How can we use population pyramids?</a:t>
            </a:r>
          </a:p>
          <a:p>
            <a:r>
              <a:rPr lang="en-US" sz="4400" dirty="0" smtClean="0"/>
              <a:t>To see how many of each age </a:t>
            </a:r>
          </a:p>
          <a:p>
            <a:r>
              <a:rPr lang="en-US" sz="4400" dirty="0" smtClean="0"/>
              <a:t>To see how many dependants (between 0-15 and 65+)</a:t>
            </a:r>
          </a:p>
          <a:p>
            <a:r>
              <a:rPr lang="en-US" sz="4400" dirty="0" smtClean="0"/>
              <a:t>To plan for the future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Please QUIETLY answer the following questions using complete sentences: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What’s the purpose of a “population pyramid</a:t>
            </a:r>
            <a:r>
              <a:rPr lang="en-US" dirty="0" smtClean="0"/>
              <a:t>”?</a:t>
            </a:r>
          </a:p>
          <a:p>
            <a:pPr marL="651510" indent="-514350">
              <a:buFont typeface="+mj-lt"/>
              <a:buAutoNum type="arabicPeriod"/>
            </a:pP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There are some countries of Asia that are growing rapidly and some that are not (very few).  Give an example of a country you think  might be growing very rapidly and one that may be growing very slowly.  Why might this be the case?</a:t>
            </a:r>
          </a:p>
          <a:p>
            <a:pPr marL="651510" indent="-514350">
              <a:buNone/>
            </a:pP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23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307172"/>
            <a:ext cx="6377940" cy="1293028"/>
          </a:xfrm>
        </p:spPr>
        <p:txBody>
          <a:bodyPr/>
          <a:lstStyle/>
          <a:p>
            <a:r>
              <a:rPr lang="en-US" dirty="0" smtClean="0"/>
              <a:t>Afghanistan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6623"/>
            <a:ext cx="9144000" cy="552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172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6"/>
          <a:stretch/>
        </p:blipFill>
        <p:spPr>
          <a:xfrm>
            <a:off x="395822" y="364171"/>
            <a:ext cx="3657600" cy="2873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r="5970" b="10448"/>
          <a:stretch/>
        </p:blipFill>
        <p:spPr>
          <a:xfrm>
            <a:off x="4562475" y="-19050"/>
            <a:ext cx="4572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2"/>
          <a:stretch/>
        </p:blipFill>
        <p:spPr>
          <a:xfrm>
            <a:off x="4562475" y="3209926"/>
            <a:ext cx="4581525" cy="3434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" y="3672416"/>
            <a:ext cx="439309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79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0" y="288121"/>
            <a:ext cx="6377940" cy="1293028"/>
          </a:xfrm>
        </p:spPr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1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277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326221"/>
            <a:ext cx="6377940" cy="1293028"/>
          </a:xfrm>
        </p:spPr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1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420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7172"/>
            <a:ext cx="6377940" cy="1293028"/>
          </a:xfrm>
        </p:spPr>
        <p:txBody>
          <a:bodyPr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713"/>
            <a:ext cx="9144000" cy="54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85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5271"/>
            <a:ext cx="6377940" cy="1293028"/>
          </a:xfrm>
        </p:spPr>
        <p:txBody>
          <a:bodyPr/>
          <a:lstStyle/>
          <a:p>
            <a:r>
              <a:rPr lang="en-US" dirty="0" smtClean="0"/>
              <a:t>Iraq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1"/>
            <a:ext cx="917170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009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26221"/>
            <a:ext cx="6377940" cy="1293028"/>
          </a:xfrm>
        </p:spPr>
        <p:txBody>
          <a:bodyPr/>
          <a:lstStyle/>
          <a:p>
            <a:r>
              <a:rPr lang="en-US" dirty="0" smtClean="0"/>
              <a:t>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1"/>
            <a:ext cx="915092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055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World’s most populous countries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94560"/>
            <a:ext cx="4123939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1. </a:t>
            </a:r>
            <a:r>
              <a:rPr lang="en-US" sz="2800" dirty="0" smtClean="0"/>
              <a:t>China = 1,367,485,388</a:t>
            </a:r>
            <a:r>
              <a:rPr lang="en-US" sz="2800" dirty="0"/>
              <a:t>	</a:t>
            </a:r>
          </a:p>
          <a:p>
            <a:pPr marL="0" indent="0">
              <a:buNone/>
            </a:pPr>
            <a:r>
              <a:rPr lang="en-US" sz="2800" dirty="0"/>
              <a:t>2. </a:t>
            </a:r>
            <a:r>
              <a:rPr lang="en-US" sz="2800" dirty="0" smtClean="0"/>
              <a:t>India =1,251,695,584  </a:t>
            </a:r>
          </a:p>
          <a:p>
            <a:pPr marL="0" indent="0">
              <a:buNone/>
            </a:pPr>
            <a:r>
              <a:rPr lang="en-US" sz="2800" dirty="0" smtClean="0"/>
              <a:t>3</a:t>
            </a:r>
            <a:r>
              <a:rPr lang="en-US" sz="2800" dirty="0"/>
              <a:t>. United </a:t>
            </a:r>
            <a:r>
              <a:rPr lang="en-US" sz="2800" dirty="0" smtClean="0"/>
              <a:t>States = 321,368,864</a:t>
            </a:r>
            <a:r>
              <a:rPr lang="en-US" sz="2800" dirty="0"/>
              <a:t>		</a:t>
            </a:r>
          </a:p>
          <a:p>
            <a:pPr marL="0" indent="0">
              <a:buNone/>
            </a:pPr>
            <a:r>
              <a:rPr lang="en-US" sz="2800" dirty="0"/>
              <a:t>4. </a:t>
            </a:r>
            <a:r>
              <a:rPr lang="en-US" sz="2800" dirty="0" smtClean="0"/>
              <a:t>Indonesia = 255,993,674</a:t>
            </a:r>
            <a:r>
              <a:rPr lang="en-US" sz="2800" dirty="0"/>
              <a:t>	 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5</a:t>
            </a:r>
            <a:r>
              <a:rPr lang="en-US" sz="2800" dirty="0"/>
              <a:t>. </a:t>
            </a:r>
            <a:r>
              <a:rPr lang="en-US" sz="2800" dirty="0" smtClean="0"/>
              <a:t>Brazil = 204,259,812</a:t>
            </a: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2098" y="2194560"/>
            <a:ext cx="4197102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6. Pakistan = 199,085,847 </a:t>
            </a:r>
          </a:p>
          <a:p>
            <a:pPr marL="0" indent="0">
              <a:buNone/>
            </a:pPr>
            <a:r>
              <a:rPr lang="en-US" sz="2800" dirty="0"/>
              <a:t>7. Nigeria = 181,562,056  </a:t>
            </a:r>
          </a:p>
          <a:p>
            <a:pPr marL="0" indent="0">
              <a:buNone/>
            </a:pPr>
            <a:r>
              <a:rPr lang="en-US" sz="2800" dirty="0"/>
              <a:t>8. Bangladesh = </a:t>
            </a:r>
            <a:r>
              <a:rPr lang="en-US" sz="2800" dirty="0" smtClean="0"/>
              <a:t>168,957,745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9. Russia = 142,423,773</a:t>
            </a:r>
          </a:p>
          <a:p>
            <a:pPr marL="0" indent="0">
              <a:buNone/>
            </a:pPr>
            <a:r>
              <a:rPr lang="en-US" sz="2800" dirty="0"/>
              <a:t>10. Japan = 126,919,659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48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835827"/>
          </a:xfrm>
        </p:spPr>
        <p:txBody>
          <a:bodyPr/>
          <a:lstStyle/>
          <a:p>
            <a:r>
              <a:rPr lang="en-US" dirty="0" smtClean="0"/>
              <a:t>The earth at night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233"/>
            <a:ext cx="9146275" cy="5334531"/>
          </a:xfrm>
        </p:spPr>
      </p:pic>
    </p:spTree>
    <p:extLst>
      <p:ext uri="{BB962C8B-B14F-4D97-AF65-F5344CB8AC3E}">
        <p14:creationId xmlns:p14="http://schemas.microsoft.com/office/powerpoint/2010/main" val="985353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World’s most populous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94560"/>
            <a:ext cx="4123939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1. Tokyo, Japan = 37.2 </a:t>
            </a:r>
          </a:p>
          <a:p>
            <a:pPr marL="0" indent="0">
              <a:buNone/>
            </a:pPr>
            <a:r>
              <a:rPr lang="en-US" sz="2800" dirty="0" smtClean="0"/>
              <a:t>2. Delhi, India = 25 </a:t>
            </a:r>
          </a:p>
          <a:p>
            <a:pPr marL="0" indent="0">
              <a:buNone/>
            </a:pPr>
            <a:r>
              <a:rPr lang="en-US" sz="2800" dirty="0" smtClean="0"/>
              <a:t>3. Shanghai, China = 23 </a:t>
            </a:r>
          </a:p>
          <a:p>
            <a:pPr marL="0" indent="0">
              <a:buNone/>
            </a:pPr>
            <a:r>
              <a:rPr lang="en-US" sz="2800" dirty="0" smtClean="0"/>
              <a:t>4. Mexico City, Mexico = 21 </a:t>
            </a:r>
          </a:p>
          <a:p>
            <a:pPr marL="0" indent="0">
              <a:buNone/>
            </a:pPr>
            <a:r>
              <a:rPr lang="en-US" sz="2800" dirty="0" smtClean="0"/>
              <a:t>5. Mumbai, India = 21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8" y="2194560"/>
            <a:ext cx="4197101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6. Sao </a:t>
            </a:r>
            <a:r>
              <a:rPr lang="en-US" sz="2800" dirty="0"/>
              <a:t>Paolo, Brazil = 21 </a:t>
            </a:r>
          </a:p>
          <a:p>
            <a:pPr marL="0" indent="0">
              <a:buNone/>
            </a:pPr>
            <a:r>
              <a:rPr lang="en-US" sz="2800" dirty="0"/>
              <a:t>7. </a:t>
            </a:r>
            <a:r>
              <a:rPr lang="en-US" sz="2800" dirty="0" smtClean="0"/>
              <a:t>Osaka</a:t>
            </a:r>
            <a:r>
              <a:rPr lang="en-US" sz="2800" dirty="0"/>
              <a:t>, Japan = 20 </a:t>
            </a:r>
          </a:p>
          <a:p>
            <a:pPr marL="0" indent="0">
              <a:buNone/>
            </a:pPr>
            <a:r>
              <a:rPr lang="en-US" sz="2800" dirty="0"/>
              <a:t>8. Beijing, China = 20 </a:t>
            </a:r>
          </a:p>
          <a:p>
            <a:pPr marL="0" indent="0">
              <a:buNone/>
            </a:pPr>
            <a:r>
              <a:rPr lang="en-US" sz="2800" dirty="0"/>
              <a:t>9. New York, USA = 18.5 </a:t>
            </a:r>
          </a:p>
          <a:p>
            <a:pPr marL="0" indent="0">
              <a:buNone/>
            </a:pPr>
            <a:r>
              <a:rPr lang="en-US" sz="2800" dirty="0"/>
              <a:t>10. Cairo, Egypt = 18.5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91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55" y="762000"/>
            <a:ext cx="8620645" cy="55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10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Based on the graph, what will the world population be in the next 10-20 years? How do you think this might impact the earth and the people on earth?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3674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Death Rate (number of people out of every 1000 who die)</a:t>
            </a:r>
          </a:p>
          <a:p>
            <a:pPr lvl="1"/>
            <a:r>
              <a:rPr lang="en-US" sz="2400" dirty="0" smtClean="0"/>
              <a:t>Has declined due to:</a:t>
            </a:r>
          </a:p>
          <a:p>
            <a:pPr lvl="2"/>
            <a:r>
              <a:rPr lang="en-US" sz="2000" dirty="0" smtClean="0"/>
              <a:t>Better health care</a:t>
            </a:r>
          </a:p>
          <a:p>
            <a:pPr lvl="2"/>
            <a:r>
              <a:rPr lang="en-US" sz="2000" dirty="0" smtClean="0"/>
              <a:t>Better living conditions</a:t>
            </a:r>
          </a:p>
          <a:p>
            <a:r>
              <a:rPr lang="en-US" sz="2400" dirty="0" smtClean="0"/>
              <a:t>Birthrate (number of children born each year for every 1000 people)</a:t>
            </a:r>
          </a:p>
          <a:p>
            <a:pPr lvl="1"/>
            <a:r>
              <a:rPr lang="en-US" sz="2400" dirty="0" smtClean="0"/>
              <a:t>Has increased in Asia, Africa and Latin America.</a:t>
            </a:r>
          </a:p>
          <a:p>
            <a:pPr lvl="1"/>
            <a:r>
              <a:rPr lang="en-US" sz="2400" dirty="0" smtClean="0"/>
              <a:t>In some areas, the population has been doubling every 25 years.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56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2839</TotalTime>
  <Words>689</Words>
  <Application>Microsoft Office PowerPoint</Application>
  <PresentationFormat>On-screen Show (4:3)</PresentationFormat>
  <Paragraphs>95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Vapor Trail</vt:lpstr>
      <vt:lpstr>Population</vt:lpstr>
      <vt:lpstr>India</vt:lpstr>
      <vt:lpstr>PowerPoint Presentation</vt:lpstr>
      <vt:lpstr>World’s most populous countries</vt:lpstr>
      <vt:lpstr>The earth at night</vt:lpstr>
      <vt:lpstr>World’s most populous cities</vt:lpstr>
      <vt:lpstr>PowerPoint Presentation</vt:lpstr>
      <vt:lpstr>Thinking Question</vt:lpstr>
      <vt:lpstr>Reasons for population growth</vt:lpstr>
      <vt:lpstr>Problems of population growth</vt:lpstr>
      <vt:lpstr>Population distribution &amp; density</vt:lpstr>
      <vt:lpstr>World Population Density </vt:lpstr>
      <vt:lpstr>PowerPoint Presentation</vt:lpstr>
      <vt:lpstr>Water scarcity</vt:lpstr>
      <vt:lpstr>Thinking question</vt:lpstr>
      <vt:lpstr>World exports</vt:lpstr>
      <vt:lpstr>PowerPoint Presentation</vt:lpstr>
      <vt:lpstr>Population Pyramids</vt:lpstr>
      <vt:lpstr>Example of a Population Pyramid</vt:lpstr>
      <vt:lpstr>How Do You Read A Population Pyramid?</vt:lpstr>
      <vt:lpstr>It’s All About the Shape!</vt:lpstr>
      <vt:lpstr>The “Triangle”</vt:lpstr>
      <vt:lpstr>The “Rectangle”</vt:lpstr>
      <vt:lpstr>The “Beehive”</vt:lpstr>
      <vt:lpstr>Pyramid Comparisons</vt:lpstr>
      <vt:lpstr>The Usefulness of Pyramids</vt:lpstr>
      <vt:lpstr>Thinking Questions</vt:lpstr>
      <vt:lpstr>PowerPoint Presentation</vt:lpstr>
      <vt:lpstr>Afghanistan </vt:lpstr>
      <vt:lpstr>China</vt:lpstr>
      <vt:lpstr>Japan</vt:lpstr>
      <vt:lpstr>India</vt:lpstr>
      <vt:lpstr>Iraq</vt:lpstr>
      <vt:lpstr>Vietnam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2.28.13:  Think/Ink</dc:title>
  <dc:creator>Bailey Family</dc:creator>
  <cp:lastModifiedBy>Leah Veinbergs</cp:lastModifiedBy>
  <cp:revision>63</cp:revision>
  <cp:lastPrinted>2013-03-11T17:55:26Z</cp:lastPrinted>
  <dcterms:created xsi:type="dcterms:W3CDTF">2013-02-28T01:12:50Z</dcterms:created>
  <dcterms:modified xsi:type="dcterms:W3CDTF">2016-02-25T18:31:58Z</dcterms:modified>
</cp:coreProperties>
</file>